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4"/>
    <p:sldMasterId id="2147483760" r:id="rId5"/>
    <p:sldMasterId id="2147483777" r:id="rId6"/>
  </p:sldMasterIdLst>
  <p:notesMasterIdLst>
    <p:notesMasterId r:id="rId68"/>
  </p:notesMasterIdLst>
  <p:handoutMasterIdLst>
    <p:handoutMasterId r:id="rId69"/>
  </p:handoutMasterIdLst>
  <p:sldIdLst>
    <p:sldId id="546" r:id="rId7"/>
    <p:sldId id="264" r:id="rId8"/>
    <p:sldId id="509" r:id="rId9"/>
    <p:sldId id="547" r:id="rId10"/>
    <p:sldId id="644" r:id="rId11"/>
    <p:sldId id="515" r:id="rId12"/>
    <p:sldId id="501" r:id="rId13"/>
    <p:sldId id="533" r:id="rId14"/>
    <p:sldId id="541" r:id="rId15"/>
    <p:sldId id="542" r:id="rId16"/>
    <p:sldId id="479" r:id="rId17"/>
    <p:sldId id="480" r:id="rId18"/>
    <p:sldId id="531" r:id="rId19"/>
    <p:sldId id="481" r:id="rId20"/>
    <p:sldId id="524" r:id="rId21"/>
    <p:sldId id="534" r:id="rId22"/>
    <p:sldId id="543" r:id="rId23"/>
    <p:sldId id="544" r:id="rId24"/>
    <p:sldId id="476" r:id="rId25"/>
    <p:sldId id="522" r:id="rId26"/>
    <p:sldId id="525" r:id="rId27"/>
    <p:sldId id="519" r:id="rId28"/>
    <p:sldId id="527" r:id="rId29"/>
    <p:sldId id="528" r:id="rId30"/>
    <p:sldId id="530" r:id="rId31"/>
    <p:sldId id="554" r:id="rId32"/>
    <p:sldId id="556" r:id="rId33"/>
    <p:sldId id="500" r:id="rId34"/>
    <p:sldId id="557" r:id="rId35"/>
    <p:sldId id="558" r:id="rId36"/>
    <p:sldId id="559" r:id="rId37"/>
    <p:sldId id="526" r:id="rId38"/>
    <p:sldId id="560" r:id="rId39"/>
    <p:sldId id="561" r:id="rId40"/>
    <p:sldId id="562" r:id="rId41"/>
    <p:sldId id="563" r:id="rId42"/>
    <p:sldId id="564" r:id="rId43"/>
    <p:sldId id="565" r:id="rId44"/>
    <p:sldId id="567" r:id="rId45"/>
    <p:sldId id="568" r:id="rId46"/>
    <p:sldId id="569" r:id="rId47"/>
    <p:sldId id="570" r:id="rId48"/>
    <p:sldId id="571" r:id="rId49"/>
    <p:sldId id="572" r:id="rId50"/>
    <p:sldId id="573" r:id="rId51"/>
    <p:sldId id="574" r:id="rId52"/>
    <p:sldId id="575" r:id="rId53"/>
    <p:sldId id="576" r:id="rId54"/>
    <p:sldId id="577" r:id="rId55"/>
    <p:sldId id="578" r:id="rId56"/>
    <p:sldId id="590" r:id="rId57"/>
    <p:sldId id="642" r:id="rId58"/>
    <p:sldId id="643" r:id="rId59"/>
    <p:sldId id="591" r:id="rId60"/>
    <p:sldId id="592" r:id="rId61"/>
    <p:sldId id="593" r:id="rId62"/>
    <p:sldId id="594" r:id="rId63"/>
    <p:sldId id="639" r:id="rId64"/>
    <p:sldId id="640" r:id="rId65"/>
    <p:sldId id="641" r:id="rId66"/>
    <p:sldId id="537" r:id="rId67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644"/>
    <a:srgbClr val="B22746"/>
    <a:srgbClr val="E6E6E6"/>
    <a:srgbClr val="2FC2D9"/>
    <a:srgbClr val="CCCCCC"/>
    <a:srgbClr val="666666"/>
    <a:srgbClr val="464547"/>
    <a:srgbClr val="99999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6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51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89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32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0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84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3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99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34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20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5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33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6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64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9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06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4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18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90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52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33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38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81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48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17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76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492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6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19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77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22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5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34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64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72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148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26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533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0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658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39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2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4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14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0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8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3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407212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31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390045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85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29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54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39338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5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04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980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226028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224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48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486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 userDrawn="1"/>
        </p:nvSpPr>
        <p:spPr>
          <a:xfrm>
            <a:off x="1307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70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479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970605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9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7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1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75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CONFIDENTIAL  |  © 2021 EPAM Systems, Inc.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05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27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67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3143" y="4393994"/>
            <a:ext cx="4315968" cy="313932"/>
          </a:xfrm>
        </p:spPr>
        <p:txBody>
          <a:bodyPr/>
          <a:lstStyle/>
          <a:p>
            <a:r>
              <a:rPr lang="en-US" dirty="0"/>
              <a:t>November 09,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D212A-E369-CB46-BE9C-0744152A0BAF}"/>
              </a:ext>
            </a:extLst>
          </p:cNvPr>
          <p:cNvSpPr txBox="1"/>
          <p:nvPr/>
        </p:nvSpPr>
        <p:spPr>
          <a:xfrm>
            <a:off x="433143" y="4867516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17" name="Picture 16" descr="Shape, polygon&#10;&#10;Description automatically generated">
            <a:extLst>
              <a:ext uri="{FF2B5EF4-FFF2-40B4-BE49-F238E27FC236}">
                <a16:creationId xmlns:a16="http://schemas.microsoft.com/office/drawing/2014/main" id="{94E8EC2C-A773-4214-A9F5-0011170C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" y="822960"/>
            <a:ext cx="498835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87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049D3-301C-4D2F-9789-3B803E0B18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146" name="Picture 2" descr="http://sitepointstatic.com/graphics/sitepoint_tre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815" y="834536"/>
            <a:ext cx="2809975" cy="315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204469-FF57-4380-A7E6-6F7BFC9D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1911D-B285-44CB-B11B-B0737FB2E1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Hierarchical database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2311B-9168-4C4C-93CB-A3E0CD7DF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1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5D4697-8449-4539-B1B3-DAB419B2D0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7170" name="Picture 2" descr="http://www.c-sharpcorner.com/UploadFile/65fc13/types-of-database-management-systems/Images/networ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990600"/>
            <a:ext cx="37592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4076B66-1DA7-4137-91B3-4B7ACD20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DE0092-75CC-4B15-AC71-153D578A0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Network Database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B0BD9-AA8B-470A-81DF-4D7B75572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5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C2BC72-EB36-453D-9842-8D94E791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Database evolution</a:t>
            </a:r>
          </a:p>
        </p:txBody>
      </p:sp>
      <p:pic>
        <p:nvPicPr>
          <p:cNvPr id="8194" name="Picture 2" descr="http://upload.wikimedia.org/wikipedia/commons/thumb/7/7c/Relational_database_terms.svg/2000px-Relational_database_term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5317" y="1422400"/>
            <a:ext cx="6533367" cy="30543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51CD71-4BBF-4FA9-AB19-2DDA97DC34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Relational Database System</a:t>
            </a:r>
          </a:p>
        </p:txBody>
      </p:sp>
      <p:sp>
        <p:nvSpPr>
          <p:cNvPr id="71" name="Slide Number Placeholder 4">
            <a:extLst>
              <a:ext uri="{FF2B5EF4-FFF2-40B4-BE49-F238E27FC236}">
                <a16:creationId xmlns:a16="http://schemas.microsoft.com/office/drawing/2014/main" id="{C38F93DB-C89D-4F37-BB22-CEA3717A7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9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cs.brown.edu/courses/cs227/archives/2011/images/nosql-log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164" y="850328"/>
            <a:ext cx="5043948" cy="388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AC5C6C-0E47-4E79-B0A8-F1BA5807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B7187-9391-47D7-BAFE-F4809A5FD3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C1727-F4F3-4262-8DE8-EF37449B3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63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D64849-04C4-4619-A65A-19995CD5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Database evolution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201F5-6881-4676-B970-14E797B0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45" y="1422400"/>
            <a:ext cx="5604311" cy="3054350"/>
          </a:xfrm>
          <a:prstGeom prst="rect">
            <a:avLst/>
          </a:prstGeom>
          <a:noFill/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026C2-7C09-4CB6-9424-9245435C4D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NOSQL, NEWSQL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4235B9-30F8-48BD-800B-76ED0507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1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3859ED-5287-4A58-8F1C-4023FBD2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F54F2-ED8F-40B9-B654-52AE6C65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14" y="728544"/>
            <a:ext cx="8302172" cy="40417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6D987-1BD8-4895-B8C7-430048901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8FAB-BFA6-4D43-8340-C08DCA41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74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0C11F9-C109-47B8-92D5-E8E85090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7" y="1336406"/>
            <a:ext cx="3324771" cy="336520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A3D1BD7-99BE-4778-87E9-35B641F2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A9EF1C-8C2C-4355-9DDB-6434D4EC9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Magic Quadrant for Cloud Database Management Systems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F7E0690-FC07-4494-9238-A562432593EB}"/>
              </a:ext>
            </a:extLst>
          </p:cNvPr>
          <p:cNvSpPr txBox="1">
            <a:spLocks/>
          </p:cNvSpPr>
          <p:nvPr/>
        </p:nvSpPr>
        <p:spPr>
          <a:xfrm>
            <a:off x="367280" y="1717756"/>
            <a:ext cx="658812" cy="28484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2019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E7BDD0F-C935-4F0D-9691-14F6EC2A4470}"/>
              </a:ext>
            </a:extLst>
          </p:cNvPr>
          <p:cNvSpPr txBox="1">
            <a:spLocks/>
          </p:cNvSpPr>
          <p:nvPr/>
        </p:nvSpPr>
        <p:spPr>
          <a:xfrm>
            <a:off x="4572000" y="1717756"/>
            <a:ext cx="658812" cy="28484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CD6D3-C3D6-4DD6-8983-15A99189D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8" name="Picture 4" descr="Ex: 2019 Gartner Magic Quadrant Report that shows Google Cloud as a leader in ...">
            <a:extLst>
              <a:ext uri="{FF2B5EF4-FFF2-40B4-BE49-F238E27FC236}">
                <a16:creationId xmlns:a16="http://schemas.microsoft.com/office/drawing/2014/main" id="{DE94D052-9257-4CF3-95F8-E93C23F0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44" y="1376841"/>
            <a:ext cx="3324769" cy="332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0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B3E52B6-A4ED-48E1-86C2-C65CA3C57F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4098" name="Picture 2" descr="Component interfaces in SQL Server 2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793" y="827795"/>
            <a:ext cx="3868614" cy="346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FAD04D1-34EE-41CC-B5A9-3410A7EB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2AB4BAA-84C4-4C4F-BB73-23A151CB59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4" y="1956885"/>
            <a:ext cx="356616" cy="356616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66B10CD-4FFB-429D-A891-1C14AF791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148" y="1956885"/>
            <a:ext cx="3632428" cy="356616"/>
          </a:xfrm>
        </p:spPr>
        <p:txBody>
          <a:bodyPr/>
          <a:lstStyle/>
          <a:p>
            <a:r>
              <a:rPr lang="en-US" sz="1100" b="1" dirty="0">
                <a:solidFill>
                  <a:srgbClr val="444444"/>
                </a:solidFill>
                <a:latin typeface="Trebuchet MS"/>
                <a:cs typeface="Trebuchet MS"/>
              </a:rPr>
              <a:t>Database Engine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C1A89172-59C2-4EE4-B193-A6D19384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364" y="2562414"/>
            <a:ext cx="356616" cy="356616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58072582-F610-4EC6-8BD4-C21BAAF8CA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0364" y="3167943"/>
            <a:ext cx="356616" cy="356616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176097F-0F57-4085-B0F5-D1262E03D1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364" y="3773472"/>
            <a:ext cx="356616" cy="356616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3B50D64-43C9-446A-8210-C501585AFD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4148" y="2562002"/>
            <a:ext cx="3632428" cy="356616"/>
          </a:xfrm>
        </p:spPr>
        <p:txBody>
          <a:bodyPr/>
          <a:lstStyle/>
          <a:p>
            <a:r>
              <a:rPr lang="en-US" sz="1100" b="1" dirty="0"/>
              <a:t>SQL Server Integration Services (SSIS)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3C743D32-78E1-49EE-A586-99F4EAB9EC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4148" y="3167119"/>
            <a:ext cx="3632428" cy="356616"/>
          </a:xfrm>
        </p:spPr>
        <p:txBody>
          <a:bodyPr/>
          <a:lstStyle/>
          <a:p>
            <a:r>
              <a:rPr lang="en-US" sz="1100" b="1" dirty="0"/>
              <a:t>SQL Server Analysis Services (SSAS)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E82162B-55DB-44F5-9D7C-DA8695623B3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4148" y="3772236"/>
            <a:ext cx="3632428" cy="356616"/>
          </a:xfrm>
        </p:spPr>
        <p:txBody>
          <a:bodyPr/>
          <a:lstStyle/>
          <a:p>
            <a:r>
              <a:rPr lang="en-US" sz="1100" b="1" strike="sngStrike" dirty="0"/>
              <a:t>SQL Server Reporting Services (SSRS)</a:t>
            </a:r>
            <a:endParaRPr lang="en-US" sz="1100" strike="sngStrike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0411B579-F247-40D4-9F4C-26CC7551F486}"/>
              </a:ext>
            </a:extLst>
          </p:cNvPr>
          <p:cNvSpPr txBox="1">
            <a:spLocks/>
          </p:cNvSpPr>
          <p:nvPr/>
        </p:nvSpPr>
        <p:spPr>
          <a:xfrm>
            <a:off x="357188" y="107950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indent="0" defTabSz="914400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cap="all" spc="200" baseline="0">
                <a:solidFill>
                  <a:schemeClr val="accent2"/>
                </a:solidFill>
              </a:defRPr>
            </a:lvl1pPr>
            <a:lvl2pPr marL="628650" indent="-1714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2pPr>
            <a:lvl3pPr marL="1085850" indent="-1714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3pPr>
            <a:lvl4pPr marL="1657350" indent="-2857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4pPr>
            <a:lvl5pPr marL="18288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Key Components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808333-3D1B-4CC4-BF56-84E1D47A2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0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blogs.msdn.com/resized-image.ashx/__size/550x0/__key/CommunityServer-Blogs-Components-WeblogFiles/00-00-00-83-23/6708.SQL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31" y="923437"/>
            <a:ext cx="5996109" cy="36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461A20-9608-4603-A933-28BB9D4D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CF7C5C-BE2D-45FE-9F4E-F06A700666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Database Engine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C4B01-28F6-430B-8CFE-607856BB7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9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C89A-3E1B-FF47-B76F-3E8ED7756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E7869D2-A9E2-4D4A-B2DE-FFC05E509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659" y="1092491"/>
            <a:ext cx="3897153" cy="2286000"/>
          </a:xfrm>
          <a:prstGeom prst="rect">
            <a:avLst/>
          </a:prstGeom>
        </p:spPr>
      </p:pic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B8588A6C-EB13-4BDA-AAF1-D451CBC516EE}"/>
              </a:ext>
            </a:extLst>
          </p:cNvPr>
          <p:cNvSpPr txBox="1">
            <a:spLocks/>
          </p:cNvSpPr>
          <p:nvPr/>
        </p:nvSpPr>
        <p:spPr>
          <a:xfrm>
            <a:off x="352887" y="3513371"/>
            <a:ext cx="356616" cy="356616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8D8718D8-CB0D-4902-A21A-81D23060F3C1}"/>
              </a:ext>
            </a:extLst>
          </p:cNvPr>
          <p:cNvSpPr txBox="1">
            <a:spLocks/>
          </p:cNvSpPr>
          <p:nvPr/>
        </p:nvSpPr>
        <p:spPr>
          <a:xfrm>
            <a:off x="706671" y="3512135"/>
            <a:ext cx="3632428" cy="356616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Tables and Indexes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E21CCDA-0F61-4AD2-857B-6F1709D9A5AC}"/>
              </a:ext>
            </a:extLst>
          </p:cNvPr>
          <p:cNvSpPr txBox="1">
            <a:spLocks/>
          </p:cNvSpPr>
          <p:nvPr/>
        </p:nvSpPr>
        <p:spPr>
          <a:xfrm>
            <a:off x="352887" y="4116428"/>
            <a:ext cx="356616" cy="356616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7A130967-12C7-4234-A766-7B0B0C560C45}"/>
              </a:ext>
            </a:extLst>
          </p:cNvPr>
          <p:cNvSpPr txBox="1">
            <a:spLocks/>
          </p:cNvSpPr>
          <p:nvPr/>
        </p:nvSpPr>
        <p:spPr>
          <a:xfrm>
            <a:off x="706671" y="4115192"/>
            <a:ext cx="3632428" cy="356616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Data </a:t>
            </a:r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56821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&quot;evolution of microsoft sql&quot;&quot;">
            <a:extLst>
              <a:ext uri="{FF2B5EF4-FFF2-40B4-BE49-F238E27FC236}">
                <a16:creationId xmlns:a16="http://schemas.microsoft.com/office/drawing/2014/main" id="{6132EBA6-8CF8-4A2B-B1D7-E2C20D2E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7" y="769844"/>
            <a:ext cx="7226299" cy="406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6348B22-4853-40CF-BAAA-BEBF2970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FD193-D952-486F-BF23-3AB826245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5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1D2C5-2E74-4302-988C-8670B515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57" y="859709"/>
            <a:ext cx="7605486" cy="38499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B770260-9C3B-44A3-920C-FD7C5EDB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812D5-9CDE-4720-A429-625BCA2AC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4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verview of SQL Server 2019 Features">
            <a:extLst>
              <a:ext uri="{FF2B5EF4-FFF2-40B4-BE49-F238E27FC236}">
                <a16:creationId xmlns:a16="http://schemas.microsoft.com/office/drawing/2014/main" id="{46F97DF9-1453-4D3B-B2D6-8FAFDCFFB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952500"/>
            <a:ext cx="7429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8BE824A-90F0-4ED8-9B72-3DA665D9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CF337-3450-4218-809D-322A94965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94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95039-1D21-4557-9D3B-D8FC19DD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276" y="1144151"/>
            <a:ext cx="3995916" cy="33262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7023FDC-3EBB-4ADD-8B3F-F6BE6563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887814-AA58-4B7C-8C4F-7F84F7A5AD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Trend: Cloud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BFF56-AD19-45C5-AD54-3FA43601E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44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CECFDF-FDE1-438F-9C79-194784D8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MS SQL Server overview</a:t>
            </a:r>
          </a:p>
        </p:txBody>
      </p:sp>
      <p:pic>
        <p:nvPicPr>
          <p:cNvPr id="5122" name="Picture 2" descr="SQL Server | SQL Of The North">
            <a:extLst>
              <a:ext uri="{FF2B5EF4-FFF2-40B4-BE49-F238E27FC236}">
                <a16:creationId xmlns:a16="http://schemas.microsoft.com/office/drawing/2014/main" id="{953DA27F-F18B-4D26-B228-E39F0C1B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8277" y="1422400"/>
            <a:ext cx="6787446" cy="30543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10B0FE8-AC67-4105-8292-619744EE5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/>
          <a:lstStyle/>
          <a:p>
            <a:r>
              <a:rPr lang="en-US" dirty="0"/>
              <a:t>Trend: </a:t>
            </a:r>
            <a:r>
              <a:rPr lang="en-US" dirty="0" err="1"/>
              <a:t>Polybase</a:t>
            </a:r>
            <a:endParaRPr lang="en-US" dirty="0"/>
          </a:p>
        </p:txBody>
      </p:sp>
      <p:sp>
        <p:nvSpPr>
          <p:cNvPr id="73" name="Slide Number Placeholder 4">
            <a:extLst>
              <a:ext uri="{FF2B5EF4-FFF2-40B4-BE49-F238E27FC236}">
                <a16:creationId xmlns:a16="http://schemas.microsoft.com/office/drawing/2014/main" id="{DD45A614-E966-4A37-918A-4BDD75A8C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09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76DB1A-34DC-41A3-853C-2E987D06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MS SQL Server overview</a:t>
            </a:r>
          </a:p>
        </p:txBody>
      </p:sp>
      <p:pic>
        <p:nvPicPr>
          <p:cNvPr id="7170" name="Picture 2" descr="What are Big Data Clusters? - SQL Server Big Data Clusters | Microsoft Docs">
            <a:extLst>
              <a:ext uri="{FF2B5EF4-FFF2-40B4-BE49-F238E27FC236}">
                <a16:creationId xmlns:a16="http://schemas.microsoft.com/office/drawing/2014/main" id="{FD6EAC19-95A6-4C4A-88EA-94EC2E686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1215" y="1000918"/>
            <a:ext cx="6708335" cy="37734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8F82EF90-FF2E-484F-946F-F2486A6F4C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/>
          <a:lstStyle/>
          <a:p>
            <a:r>
              <a:rPr lang="en-US" sz="1200" dirty="0"/>
              <a:t>TREND: Big Data Clusters</a:t>
            </a:r>
            <a:endParaRPr lang="en-US" dirty="0"/>
          </a:p>
        </p:txBody>
      </p:sp>
      <p:sp>
        <p:nvSpPr>
          <p:cNvPr id="73" name="Slide Number Placeholder 4">
            <a:extLst>
              <a:ext uri="{FF2B5EF4-FFF2-40B4-BE49-F238E27FC236}">
                <a16:creationId xmlns:a16="http://schemas.microsoft.com/office/drawing/2014/main" id="{CCE7FB68-4CB3-46B0-8ECE-2B08D3B4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1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A875B6F-E984-4126-8E18-9E249CBA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</p:spTree>
    <p:extLst>
      <p:ext uri="{BB962C8B-B14F-4D97-AF65-F5344CB8AC3E}">
        <p14:creationId xmlns:p14="http://schemas.microsoft.com/office/powerpoint/2010/main" val="3413132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025AAF7-1CAC-4952-88C6-24A8A53B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DAC9C4-DD69-4C2C-838D-2B34FB0449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Databases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Database Files and Filegroups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Data Pages and Data Rows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Large Objects (LOB) Storage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Extents and Allocation Map Pages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Data Modifications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DA6-D5D7-4AC8-BF73-6900BDE45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47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A095A2-4692-4BF9-BDAA-19EF2FEE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AE0119-8720-47A2-9DA0-0F82F814B6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master Database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resource Database</a:t>
            </a: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 err="1"/>
              <a:t>msdb</a:t>
            </a:r>
            <a:r>
              <a:rPr lang="en-US" sz="1600" dirty="0"/>
              <a:t> Database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model Database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 err="1"/>
              <a:t>tempdb</a:t>
            </a:r>
            <a:r>
              <a:rPr lang="en-US" sz="1600" dirty="0"/>
              <a:t> Database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7AF40-FABE-4D33-8DEF-B4BB0C5392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System Database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732B-2303-4056-A00D-3B51E21BF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10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19947B-7C04-4395-A74B-D5BF8745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6460A1-9C56-438C-B60B-11B2A6BBB5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Database Files and Filegroups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FCA1A7-A035-4B1B-A6C7-AF96698120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57188" y="1567341"/>
            <a:ext cx="8429625" cy="27644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50459-803C-46BF-9104-69DA8FECE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15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546E-511F-4E9D-A869-3986EABE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641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19947B-7C04-4395-A74B-D5BF8745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6460A1-9C56-438C-B60B-11B2A6BBB5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Database Files and Filegroups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F02223-217A-492A-8AEC-AEBB3374EEC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57188" y="1556889"/>
            <a:ext cx="8368217" cy="27650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70C71-32A0-4782-B4AF-BAD8CF7BF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22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56" y="677403"/>
            <a:ext cx="2301480" cy="37886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014DE15-A3DF-42A7-96DF-D37253E3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C7D5A5-367D-4F5A-A86F-38B6D843B5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The space in the database is divided into logical 8KB pages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CEAF26-52FD-452D-8CB0-624797B28F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Data Pages and Data Rows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0BBB7-9493-4352-A2AA-9D7B1838B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633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1CAE61-FF64-4D09-A817-044F3D6D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F22BF-6D2B-48C2-A86A-F0B7EAEF08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 Pages and Data Rows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2695A9-BF00-4734-9857-6F2D34D1635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11199" y="1422400"/>
            <a:ext cx="7274645" cy="32366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9B303C-87C0-4010-9C60-6BD8A4A0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146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3" y="1765300"/>
            <a:ext cx="6196825" cy="28139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92C76B-C295-416C-AF71-C6E37980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11053-CB28-487D-A6CA-7384F5929E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422400"/>
            <a:ext cx="2314575" cy="3054350"/>
          </a:xfrm>
        </p:spPr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Row-Overflow Storage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LOB Storage</a:t>
            </a: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85F648-1E64-48F9-A7DF-9C6237F32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Large Objects Storage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64BF84-0EAC-47A0-882B-B69B8E13B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287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37DEB-6819-4995-80E2-F9AD34F4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4C457A-99B9-4ED9-9B34-125B35AC54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Extents and Allocation Map Pages</a:t>
            </a:r>
          </a:p>
        </p:txBody>
      </p:sp>
      <p:pic>
        <p:nvPicPr>
          <p:cNvPr id="7" name="Content Placeholder 6" descr="https://i-technet.sec.s-msft.com/dynimg/IC76088.gif">
            <a:extLst>
              <a:ext uri="{FF2B5EF4-FFF2-40B4-BE49-F238E27FC236}">
                <a16:creationId xmlns:a16="http://schemas.microsoft.com/office/drawing/2014/main" id="{2A27C450-6C8B-465C-BBA7-710087A4927B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82" y="1671774"/>
            <a:ext cx="5446644" cy="23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B19C4-2718-43B6-98AE-B54DA222F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625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11D20-BC3B-4B1B-B6AF-3F6A5294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4AA7-AAE7-4BC2-881A-93F53EF6EA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Initial stage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86AD0-99DA-4B65-BB33-76CA810B3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 Modifications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06356-EEDE-4273-8AAC-1B751B8C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97" y="1858610"/>
            <a:ext cx="7622005" cy="24146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CFC019-A1A7-419F-837F-8642D3EDB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449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11D20-BC3B-4B1B-B6AF-3F6A5294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4AA7-AAE7-4BC2-881A-93F53EF6EA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Modifying data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86AD0-99DA-4B65-BB33-76CA810B3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 Modifications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1C0FE-E1F3-46E3-A9E8-D4534E55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68" y="1794355"/>
            <a:ext cx="7983454" cy="29149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BD55-0CF8-4FAF-AF5B-3EB381830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205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11D20-BC3B-4B1B-B6AF-3F6A5294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4AA7-AAE7-4BC2-881A-93F53EF6EA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Checkpoint</a:t>
            </a:r>
            <a:endParaRPr lang="en-US" sz="2000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86AD0-99DA-4B65-BB33-76CA810B3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 Modifications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B87167-AE24-4C0E-9AAC-78ED4685D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83" y="1422400"/>
            <a:ext cx="6561677" cy="3334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B64648-8AA1-4066-AE2A-1EDC442AE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995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A875B6F-E984-4126-8E18-9E249CBA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Indexes</a:t>
            </a:r>
            <a:br>
              <a:rPr lang="en-US" dirty="0"/>
            </a:br>
            <a:r>
              <a:rPr lang="en-US" dirty="0"/>
              <a:t>Internal Structure and Access Methods</a:t>
            </a:r>
          </a:p>
        </p:txBody>
      </p:sp>
    </p:spTree>
    <p:extLst>
      <p:ext uri="{BB962C8B-B14F-4D97-AF65-F5344CB8AC3E}">
        <p14:creationId xmlns:p14="http://schemas.microsoft.com/office/powerpoint/2010/main" val="2609767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025AAF7-1CAC-4952-88C6-24A8A53B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DAC9C4-DD69-4C2C-838D-2B34FB0449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Heap Tables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Clustered Indexes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Composite Indexes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 err="1">
                <a:latin typeface="+mn-lt"/>
              </a:rPr>
              <a:t>Nonclustered</a:t>
            </a:r>
            <a:r>
              <a:rPr lang="en-US" sz="1600" dirty="0">
                <a:latin typeface="+mn-lt"/>
              </a:rPr>
              <a:t> Indexes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5BBF0-6C8B-4CC4-9B23-D50424A34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8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3568A2-5AE4-4E98-839D-49BF1371B2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20+ years experience in IT</a:t>
            </a:r>
          </a:p>
          <a:p>
            <a:r>
              <a:rPr lang="en-US" dirty="0"/>
              <a:t>7+ years experience in BI and DB development</a:t>
            </a:r>
          </a:p>
          <a:p>
            <a:r>
              <a:rPr lang="en-US" dirty="0"/>
              <a:t>Saratov BI Lab head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87617-EFD9-4745-AAC6-C0F296AC45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Vladimir Mitiurin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0CFE2-9E10-4145-A25E-6AC7FFE47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55D52-3464-43D0-85DF-516B91E4F4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pic>
        <p:nvPicPr>
          <p:cNvPr id="8" name="Picture Placeholder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83E0B1A-A856-4F62-B0A9-2FCDE6CA3F6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1484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79B3C-D2C1-49DE-AFC9-F275A8BB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Tables and Indexes: Internal Structure and Access Methods</a:t>
            </a:r>
            <a:endParaRPr lang="en-US" sz="1400" b="1" kern="1200" cap="none" spc="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189" y="1422400"/>
            <a:ext cx="4650580" cy="3054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defTabSz="914400" fontAlgn="auto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rgbClr val="2FC2D9"/>
              </a:buClr>
              <a:buSzTx/>
              <a:buFont typeface="Arial" panose="020B0604020202020204" pitchFamily="34" charset="0"/>
              <a:buChar char="•"/>
              <a:tabLst/>
              <a:defRPr sz="1600"/>
            </a:lvl1pPr>
            <a:lvl2pPr marL="628650" indent="-1714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2pPr>
            <a:lvl3pPr marL="1085850" indent="-1714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3pPr>
            <a:lvl4pPr marL="1657350" indent="-2857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4pPr>
            <a:lvl5pPr marL="18288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Heap tables are tables without a clustered index. </a:t>
            </a:r>
          </a:p>
          <a:p>
            <a:r>
              <a:rPr lang="en-US" dirty="0"/>
              <a:t>The data in heap tables is unsorted.</a:t>
            </a:r>
          </a:p>
          <a:p>
            <a:r>
              <a:rPr lang="en-US" dirty="0"/>
              <a:t>SQL Server does not guarantee, nor does it maintain, a sorting order of the data in the heap tables.</a:t>
            </a:r>
          </a:p>
        </p:txBody>
      </p:sp>
      <p:pic>
        <p:nvPicPr>
          <p:cNvPr id="3074" name="Picture 2" descr="http://previews.123rf.com/images/okssi68/okssi680911/okssi68091100038/5937933-Heap-of-newspapers-and-magazines-is-in-an-office-disorder-on-a-table--Stock-Phot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r="-2" b="7875"/>
          <a:stretch/>
        </p:blipFill>
        <p:spPr bwMode="auto">
          <a:xfrm>
            <a:off x="5334000" y="10"/>
            <a:ext cx="3810000" cy="48196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C41FEF8E-402B-4C18-847B-EE159D914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9" y="1079500"/>
            <a:ext cx="3986212" cy="342900"/>
          </a:xfrm>
        </p:spPr>
        <p:txBody>
          <a:bodyPr vert="horz" wrap="none" lIns="0" tIns="0" rIns="0" bIns="0" rtlCol="0">
            <a:noAutofit/>
          </a:bodyPr>
          <a:lstStyle/>
          <a:p>
            <a:r>
              <a:rPr lang="en-US" dirty="0"/>
              <a:t>Heap Tables</a:t>
            </a:r>
          </a:p>
        </p:txBody>
      </p:sp>
      <p:sp>
        <p:nvSpPr>
          <p:cNvPr id="73" name="Slide Number Placeholder 5">
            <a:extLst>
              <a:ext uri="{FF2B5EF4-FFF2-40B4-BE49-F238E27FC236}">
                <a16:creationId xmlns:a16="http://schemas.microsoft.com/office/drawing/2014/main" id="{47F51EAF-BDF7-4260-9079-65381E9C4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360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060068-5962-4F62-A355-EC73ABC1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0EBB70-DC08-459F-8E05-843243264B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Heap Tables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5EB7DE-4DEC-4FAD-9274-086059EDAC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68098" y="1250949"/>
            <a:ext cx="7350493" cy="32267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25638-B557-48DD-94B1-108624BBC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47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060068-5962-4F62-A355-EC73ABC1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0EBB70-DC08-459F-8E05-843243264B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Heap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708B-5CFB-41A5-BF84-36ACF57F9B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Forwarding pointers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B410B-431A-4491-B1A4-4382D222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59" y="1818367"/>
            <a:ext cx="7194241" cy="29052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A54C3F-35C3-4947-9D12-568C0BC6F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096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060068-5962-4F62-A355-EC73ABC1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0EBB70-DC08-459F-8E05-843243264B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Heap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708B-5CFB-41A5-BF84-36ACF57F9B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Reading data when the forwarding pointers exist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104546-1F0E-45DE-B50B-4ED024A86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7" y="1712949"/>
            <a:ext cx="6244318" cy="2955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E9337-D3A8-433C-ACE5-D544D9D64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280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CE1B-7F75-4A17-A431-A4978542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Tables and Indexes: Internal Structure and Access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50459-7FB0-48A6-8845-674637F7FE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422400"/>
            <a:ext cx="4780868" cy="3054350"/>
          </a:xfrm>
        </p:spPr>
        <p:txBody>
          <a:bodyPr>
            <a:normAutofit/>
          </a:bodyPr>
          <a:lstStyle/>
          <a:p>
            <a:pPr marL="173736" lvl="2" indent="-173736"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A clustered index dictates the physical order of the data in a table, which is sorted according to the clustered index key. </a:t>
            </a:r>
          </a:p>
          <a:p>
            <a:pPr marL="173736" lvl="2" indent="-173736"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The table can have only one clustered index defined.</a:t>
            </a:r>
          </a:p>
          <a:p>
            <a:endParaRPr lang="en-US" dirty="0"/>
          </a:p>
        </p:txBody>
      </p:sp>
      <p:pic>
        <p:nvPicPr>
          <p:cNvPr id="1026" name="Picture 2" descr="http://www.montel.com/images/Hybria_Library_Shelving_Storage_Bookshelves_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0" r="30744" b="2"/>
          <a:stretch/>
        </p:blipFill>
        <p:spPr bwMode="auto">
          <a:xfrm>
            <a:off x="5334000" y="10"/>
            <a:ext cx="3810000" cy="48196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57189" y="1079500"/>
            <a:ext cx="3986212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Clustered Indexes</a:t>
            </a:r>
            <a:endParaRPr lang="en-US" b="1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C8882D19-8C08-44EC-9B87-70E0D5CE2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637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B5049-5AC7-4390-91F2-318FD51019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49086" y="1255647"/>
            <a:ext cx="7848332" cy="3570991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Clustered Indexes</a:t>
            </a:r>
            <a:endParaRPr lang="en-US" b="1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53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0065B6-C099-462F-A773-13C04CABF9F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886856" y="781772"/>
            <a:ext cx="6952343" cy="378683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Clustered Indexes</a:t>
            </a:r>
            <a:endParaRPr lang="en-US" b="1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26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Clustered Indexes</a:t>
            </a:r>
            <a:endParaRPr lang="en-US" b="1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9D66E-43CD-4DEA-A4DA-7E83C4AA90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Ordered index scan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03D57-C907-4E2A-982B-06E922A8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73" y="781772"/>
            <a:ext cx="6146346" cy="39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43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Composite Indexes</a:t>
            </a:r>
            <a:endParaRPr lang="en-US" b="1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9D0B4-0D27-440C-AEB8-A686A7A5C3B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39786" y="1255486"/>
            <a:ext cx="7264427" cy="34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65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Page split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  <p:pic>
        <p:nvPicPr>
          <p:cNvPr id="4" name="Picture 2" descr="page split">
            <a:extLst>
              <a:ext uri="{FF2B5EF4-FFF2-40B4-BE49-F238E27FC236}">
                <a16:creationId xmlns:a16="http://schemas.microsoft.com/office/drawing/2014/main" id="{DC811B11-E848-4E0C-90B9-FA22693724D0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89" y="1853225"/>
            <a:ext cx="5024269" cy="143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/>
          </p:cNvSpPr>
          <p:nvPr/>
        </p:nvSpPr>
        <p:spPr>
          <a:xfrm>
            <a:off x="2024539" y="2960541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b="1" dirty="0">
                <a:latin typeface="Trebuchet MS"/>
                <a:cs typeface="Trebuchet MS"/>
              </a:rPr>
              <a:t>Week 4</a:t>
            </a:r>
          </a:p>
        </p:txBody>
      </p:sp>
      <p:sp>
        <p:nvSpPr>
          <p:cNvPr id="89" name="Rectangle 88"/>
          <p:cNvSpPr>
            <a:spLocks/>
          </p:cNvSpPr>
          <p:nvPr/>
        </p:nvSpPr>
        <p:spPr>
          <a:xfrm>
            <a:off x="2024539" y="1945245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Week 1</a:t>
            </a:r>
          </a:p>
        </p:txBody>
      </p:sp>
      <p:sp>
        <p:nvSpPr>
          <p:cNvPr id="90" name="Rectangle 89"/>
          <p:cNvSpPr>
            <a:spLocks/>
          </p:cNvSpPr>
          <p:nvPr/>
        </p:nvSpPr>
        <p:spPr>
          <a:xfrm>
            <a:off x="2024539" y="1506422"/>
            <a:ext cx="1731109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latin typeface="Trebuchet MS"/>
                <a:cs typeface="Trebuchet MS"/>
              </a:rPr>
              <a:t>External Part</a:t>
            </a:r>
          </a:p>
        </p:txBody>
      </p:sp>
      <p:sp>
        <p:nvSpPr>
          <p:cNvPr id="78" name="Rectangle 77"/>
          <p:cNvSpPr>
            <a:spLocks/>
          </p:cNvSpPr>
          <p:nvPr/>
        </p:nvSpPr>
        <p:spPr>
          <a:xfrm>
            <a:off x="2024539" y="2283677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Week 2</a:t>
            </a:r>
          </a:p>
        </p:txBody>
      </p:sp>
      <p:sp>
        <p:nvSpPr>
          <p:cNvPr id="115" name="Rectangle 114"/>
          <p:cNvSpPr>
            <a:spLocks/>
          </p:cNvSpPr>
          <p:nvPr/>
        </p:nvSpPr>
        <p:spPr>
          <a:xfrm>
            <a:off x="2024539" y="2622109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Week 3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E7C399-360C-4503-AD8E-D6934382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92370-2377-4B82-85B6-4CC4F1C2D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D15707-7865-4E42-A59D-B16C089E3C8D}"/>
              </a:ext>
            </a:extLst>
          </p:cNvPr>
          <p:cNvSpPr>
            <a:spLocks/>
          </p:cNvSpPr>
          <p:nvPr/>
        </p:nvSpPr>
        <p:spPr>
          <a:xfrm>
            <a:off x="2024538" y="3298973"/>
            <a:ext cx="1731109" cy="32004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b="1" dirty="0">
                <a:latin typeface="Trebuchet MS"/>
                <a:cs typeface="Trebuchet MS"/>
              </a:rPr>
              <a:t>Technical Interview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F2EAB3-9AC5-4789-89B7-28A42A64139B}"/>
              </a:ext>
            </a:extLst>
          </p:cNvPr>
          <p:cNvSpPr>
            <a:spLocks/>
          </p:cNvSpPr>
          <p:nvPr/>
        </p:nvSpPr>
        <p:spPr>
          <a:xfrm>
            <a:off x="4879181" y="2960541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b="1" dirty="0">
                <a:latin typeface="Trebuchet MS"/>
                <a:cs typeface="Trebuchet MS"/>
              </a:rPr>
              <a:t>Week 8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1D1601-DD43-4075-BAE6-1801D0F2FE4E}"/>
              </a:ext>
            </a:extLst>
          </p:cNvPr>
          <p:cNvSpPr>
            <a:spLocks/>
          </p:cNvSpPr>
          <p:nvPr/>
        </p:nvSpPr>
        <p:spPr>
          <a:xfrm>
            <a:off x="4879181" y="1945245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Week 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E74B44-F2A1-45BB-8213-951E4457B5A5}"/>
              </a:ext>
            </a:extLst>
          </p:cNvPr>
          <p:cNvSpPr>
            <a:spLocks/>
          </p:cNvSpPr>
          <p:nvPr/>
        </p:nvSpPr>
        <p:spPr>
          <a:xfrm>
            <a:off x="4879181" y="1506422"/>
            <a:ext cx="1731109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latin typeface="Trebuchet MS"/>
                <a:cs typeface="Trebuchet MS"/>
              </a:rPr>
              <a:t>Internal Part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C8B6DE-561A-47C7-9B9E-65C8052A30D9}"/>
              </a:ext>
            </a:extLst>
          </p:cNvPr>
          <p:cNvSpPr>
            <a:spLocks/>
          </p:cNvSpPr>
          <p:nvPr/>
        </p:nvSpPr>
        <p:spPr>
          <a:xfrm>
            <a:off x="4879181" y="2283677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Week 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059950-8ACE-4C54-9C23-179EEEC644FC}"/>
              </a:ext>
            </a:extLst>
          </p:cNvPr>
          <p:cNvSpPr>
            <a:spLocks/>
          </p:cNvSpPr>
          <p:nvPr/>
        </p:nvSpPr>
        <p:spPr>
          <a:xfrm>
            <a:off x="4879181" y="2622109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Week 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997055-9775-46C1-9C0A-0A33D41BF4B5}"/>
              </a:ext>
            </a:extLst>
          </p:cNvPr>
          <p:cNvSpPr>
            <a:spLocks/>
          </p:cNvSpPr>
          <p:nvPr/>
        </p:nvSpPr>
        <p:spPr>
          <a:xfrm>
            <a:off x="4879180" y="3298973"/>
            <a:ext cx="1731109" cy="32004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b="1" dirty="0">
                <a:latin typeface="Trebuchet MS"/>
                <a:cs typeface="Trebuchet MS"/>
              </a:rPr>
              <a:t>Final Task</a:t>
            </a:r>
          </a:p>
        </p:txBody>
      </p:sp>
    </p:spTree>
    <p:extLst>
      <p:ext uri="{BB962C8B-B14F-4D97-AF65-F5344CB8AC3E}">
        <p14:creationId xmlns:p14="http://schemas.microsoft.com/office/powerpoint/2010/main" val="1859911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79B9674-7590-4FBD-B355-38F98E028F3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23063" y="1175939"/>
            <a:ext cx="7515394" cy="355555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 err="1"/>
              <a:t>Nonclustered</a:t>
            </a:r>
            <a:r>
              <a:rPr lang="en-US" dirty="0"/>
              <a:t> Indexes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5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A875B6F-E984-4126-8E18-9E249CBA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b="1" dirty="0"/>
              <a:t>Data </a:t>
            </a:r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654987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098E-0FD4-43BA-9C06-D1A65F79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DD5A7-761F-41A3-9D30-47B6DAA19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E4182-D350-49EF-BAB7-1FCA1F612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050" name="Picture 2" descr="Diagram Design Tips - The Secrets of Indexes &amp;amp; Foreign Keys">
            <a:extLst>
              <a:ext uri="{FF2B5EF4-FFF2-40B4-BE49-F238E27FC236}">
                <a16:creationId xmlns:a16="http://schemas.microsoft.com/office/drawing/2014/main" id="{0DB12564-4AD6-4351-BFB6-9BEF5969EED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286" y="1877903"/>
            <a:ext cx="3953427" cy="15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708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098E-0FD4-43BA-9C06-D1A65F79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DD5A7-761F-41A3-9D30-47B6DAA19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E4182-D350-49EF-BAB7-1FCA1F612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074" name="Picture 2" descr="Query a many-to-many relationship with linq/Entity Framework. CodeFirst -  Stack Overflow">
            <a:extLst>
              <a:ext uri="{FF2B5EF4-FFF2-40B4-BE49-F238E27FC236}">
                <a16:creationId xmlns:a16="http://schemas.microsoft.com/office/drawing/2014/main" id="{E68A3BDE-4D8B-4202-8EBB-68AE93B72B2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52" y="1422400"/>
            <a:ext cx="5070896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45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78E9-272F-4F17-8FEE-51E95732E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9B794-B878-4ED4-859E-43AEE5E74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Practice Task in 3NF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92A38-FC51-4746-8AB4-A1584398D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27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78E9-272F-4F17-8FEE-51E95732E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9B794-B878-4ED4-859E-43AEE5E74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Online Shop Use Case Scenario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92A38-FC51-4746-8AB4-A1584398D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78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78E9-272F-4F17-8FEE-51E95732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228600"/>
            <a:ext cx="8426449" cy="301752"/>
          </a:xfrm>
        </p:spPr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9B794-B878-4ED4-859E-43AEE5E74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Entity-Attribute-Value Pattern (EAV)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92A38-FC51-4746-8AB4-A1584398D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84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360364" y="1571624"/>
            <a:ext cx="4134402" cy="2795847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b="1" i="1" dirty="0"/>
              <a:t>Adjacency List Model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Nested Set Model of Hierarchies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Materialized Path (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HierarchyID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00978" y="4190583"/>
            <a:ext cx="7425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https://www.simple-talk.com/sql/performance/the-performance-of-traversing-a-sql-hierarchy-/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E86210-A8A7-47DC-A0D3-483D5F45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DA653-AFDD-4141-87D2-D60F734616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Hierarchies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D623A2-FB1F-420A-81D4-C8ADAF5AB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" name="Picture 3" descr="Table, Excel&#10;&#10;Description automatically generated">
            <a:extLst>
              <a:ext uri="{FF2B5EF4-FFF2-40B4-BE49-F238E27FC236}">
                <a16:creationId xmlns:a16="http://schemas.microsoft.com/office/drawing/2014/main" id="{EC0FA2F5-2E0A-455D-96B7-6583F0EA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664" y="2004642"/>
            <a:ext cx="3783807" cy="1929949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7A92289D-2D8B-4DB4-AB1A-31717C5D2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796" y="856539"/>
            <a:ext cx="3131344" cy="10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06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360364" y="1578768"/>
            <a:ext cx="4134402" cy="2788703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Adjacency List Model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b="1" i="1" dirty="0"/>
              <a:t>Nested Set Model of Hierarchies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Materialized Path (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HierarchyID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00978" y="4190583"/>
            <a:ext cx="4071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Joe </a:t>
            </a:r>
            <a:r>
              <a:rPr lang="en-US" dirty="0" err="1"/>
              <a:t>Celko’s</a:t>
            </a:r>
            <a:r>
              <a:rPr lang="en-US" dirty="0"/>
              <a:t> Trees and Hierarchies in SQL for Smarties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E86210-A8A7-47DC-A0D3-483D5F45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B207E-3A66-4AE9-A674-B5C570220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Hierarchies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1FD72-C8D6-4FAD-88BA-A11B3D923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8" name="Picture 2" descr="https://upload.wikimedia.org/wikipedia/commons/thumb/4/41/NestedSetModel.svg/400px-NestedSetModel.svg.png">
            <a:extLst>
              <a:ext uri="{FF2B5EF4-FFF2-40B4-BE49-F238E27FC236}">
                <a16:creationId xmlns:a16="http://schemas.microsoft.com/office/drawing/2014/main" id="{B87BCF39-5A6F-4E25-A1F9-C632A08B8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6" y="872103"/>
            <a:ext cx="5326294" cy="35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476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360364" y="1585913"/>
            <a:ext cx="4134402" cy="2781559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Adjacency List Model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b="1" i="1" dirty="0"/>
              <a:t>Nested Set Model of Hierarchies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Materialized Path (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HierarchyID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00978" y="4190583"/>
            <a:ext cx="4071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Joe </a:t>
            </a:r>
            <a:r>
              <a:rPr lang="en-US" dirty="0" err="1"/>
              <a:t>Celko’s</a:t>
            </a:r>
            <a:r>
              <a:rPr lang="en-US" dirty="0"/>
              <a:t> Trees and Hierarchies in SQL for Smarties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E86210-A8A7-47DC-A0D3-483D5F45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FC787-0B8B-4C6D-AF7E-57CBA2C53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Hierarchies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29B72A-1CB6-44B5-9C22-74C0B943B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9" name="Picture 2" descr="https://upload.wikimedia.org/wikipedia/commons/thumb/b/b5/Clothing-hierarchy-traversal-2.svg/400px-Clothing-hierarchy-traversal-2.svg.png">
            <a:extLst>
              <a:ext uri="{FF2B5EF4-FFF2-40B4-BE49-F238E27FC236}">
                <a16:creationId xmlns:a16="http://schemas.microsoft.com/office/drawing/2014/main" id="{58C9BF2C-399D-4A9F-8C35-1BCAB98B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225" y="1079500"/>
            <a:ext cx="3810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50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9987" y="1117501"/>
            <a:ext cx="7536426" cy="431800"/>
            <a:chOff x="1413933" y="1432136"/>
            <a:chExt cx="6320367" cy="431800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1413933" y="1667465"/>
              <a:ext cx="6316134" cy="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4572000" y="1432136"/>
              <a:ext cx="0" cy="235797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7734300" y="1654386"/>
              <a:ext cx="0" cy="20955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418166" y="1654386"/>
              <a:ext cx="0" cy="20955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484033" y="1654386"/>
              <a:ext cx="0" cy="20955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659967" y="1654386"/>
              <a:ext cx="0" cy="20955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3429000" y="755213"/>
            <a:ext cx="2286000" cy="411480"/>
          </a:xfrm>
          <a:prstGeom prst="rect">
            <a:avLst/>
          </a:prstGeom>
          <a:solidFill>
            <a:srgbClr val="A3C6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>
                <a:latin typeface="Arial Black"/>
                <a:cs typeface="Arial Black"/>
              </a:rPr>
              <a:t>MSBI DEVELOPER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7470332" y="1542388"/>
            <a:ext cx="1399347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latin typeface="Trebuchet MS"/>
                <a:cs typeface="Trebuchet MS"/>
              </a:rPr>
              <a:t>Power BI</a:t>
            </a:r>
          </a:p>
        </p:txBody>
      </p:sp>
      <p:sp>
        <p:nvSpPr>
          <p:cNvPr id="81" name="Rectangle 80"/>
          <p:cNvSpPr>
            <a:spLocks/>
          </p:cNvSpPr>
          <p:nvPr/>
        </p:nvSpPr>
        <p:spPr>
          <a:xfrm>
            <a:off x="3729677" y="1976289"/>
            <a:ext cx="1628278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Tabular</a:t>
            </a: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2027987" y="1538968"/>
            <a:ext cx="1679133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Trebuchet MS"/>
                <a:cs typeface="Trebuchet MS"/>
              </a:rPr>
              <a:t>SSIS</a:t>
            </a:r>
          </a:p>
        </p:txBody>
      </p:sp>
      <p:sp>
        <p:nvSpPr>
          <p:cNvPr id="71" name="Rectangle 70"/>
          <p:cNvSpPr>
            <a:spLocks/>
          </p:cNvSpPr>
          <p:nvPr/>
        </p:nvSpPr>
        <p:spPr>
          <a:xfrm>
            <a:off x="2027987" y="1977792"/>
            <a:ext cx="1679133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ETL (Extract – Transform – Load)</a:t>
            </a:r>
          </a:p>
        </p:txBody>
      </p:sp>
      <p:sp>
        <p:nvSpPr>
          <p:cNvPr id="75" name="Rectangle 74"/>
          <p:cNvSpPr>
            <a:spLocks/>
          </p:cNvSpPr>
          <p:nvPr/>
        </p:nvSpPr>
        <p:spPr>
          <a:xfrm>
            <a:off x="2027987" y="2315513"/>
            <a:ext cx="1679133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b="1" dirty="0">
                <a:latin typeface="Trebuchet MS"/>
                <a:cs typeface="Trebuchet MS"/>
              </a:rPr>
              <a:t>Data Base Maintenance</a:t>
            </a:r>
          </a:p>
        </p:txBody>
      </p:sp>
      <p:sp>
        <p:nvSpPr>
          <p:cNvPr id="59" name="Rectangle 58"/>
          <p:cNvSpPr>
            <a:spLocks/>
          </p:cNvSpPr>
          <p:nvPr/>
        </p:nvSpPr>
        <p:spPr>
          <a:xfrm>
            <a:off x="274321" y="2667268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b="1">
                <a:latin typeface="Trebuchet MS"/>
                <a:cs typeface="Trebuchet MS"/>
              </a:rPr>
              <a:t>T-SQL</a:t>
            </a:r>
          </a:p>
        </p:txBody>
      </p:sp>
      <p:sp>
        <p:nvSpPr>
          <p:cNvPr id="89" name="Rectangle 88"/>
          <p:cNvSpPr>
            <a:spLocks/>
          </p:cNvSpPr>
          <p:nvPr/>
        </p:nvSpPr>
        <p:spPr>
          <a:xfrm>
            <a:off x="274321" y="1980963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OLTP Databases</a:t>
            </a:r>
          </a:p>
        </p:txBody>
      </p:sp>
      <p:sp>
        <p:nvSpPr>
          <p:cNvPr id="90" name="Rectangle 89"/>
          <p:cNvSpPr>
            <a:spLocks/>
          </p:cNvSpPr>
          <p:nvPr/>
        </p:nvSpPr>
        <p:spPr>
          <a:xfrm>
            <a:off x="274321" y="1542140"/>
            <a:ext cx="1731109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latin typeface="Trebuchet MS"/>
                <a:cs typeface="Trebuchet MS"/>
              </a:rPr>
              <a:t>MS SQL Server</a:t>
            </a:r>
          </a:p>
        </p:txBody>
      </p:sp>
      <p:sp>
        <p:nvSpPr>
          <p:cNvPr id="78" name="Rectangle 77"/>
          <p:cNvSpPr>
            <a:spLocks/>
          </p:cNvSpPr>
          <p:nvPr/>
        </p:nvSpPr>
        <p:spPr>
          <a:xfrm>
            <a:off x="274321" y="2319395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Data Warehouse DWH</a:t>
            </a:r>
          </a:p>
        </p:txBody>
      </p:sp>
      <p:sp>
        <p:nvSpPr>
          <p:cNvPr id="115" name="Rectangle 114"/>
          <p:cNvSpPr>
            <a:spLocks/>
          </p:cNvSpPr>
          <p:nvPr/>
        </p:nvSpPr>
        <p:spPr>
          <a:xfrm>
            <a:off x="274320" y="3015141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Administration</a:t>
            </a:r>
          </a:p>
        </p:txBody>
      </p:sp>
      <p:sp>
        <p:nvSpPr>
          <p:cNvPr id="26" name="Rectangle 25"/>
          <p:cNvSpPr>
            <a:spLocks/>
          </p:cNvSpPr>
          <p:nvPr/>
        </p:nvSpPr>
        <p:spPr>
          <a:xfrm>
            <a:off x="3729677" y="1538968"/>
            <a:ext cx="1628278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Trebuchet MS"/>
                <a:cs typeface="Trebuchet MS"/>
              </a:rPr>
              <a:t>SSAS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3729677" y="2317540"/>
            <a:ext cx="1628278" cy="3091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>
                <a:latin typeface="Trebuchet MS"/>
                <a:cs typeface="Trebuchet MS"/>
              </a:rPr>
              <a:t>DAX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5380512" y="1542388"/>
            <a:ext cx="2078265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Trebuchet MS"/>
                <a:cs typeface="Trebuchet MS"/>
              </a:rPr>
              <a:t>Azure</a:t>
            </a:r>
          </a:p>
        </p:txBody>
      </p:sp>
      <p:sp>
        <p:nvSpPr>
          <p:cNvPr id="30" name="Rectangle 29"/>
          <p:cNvSpPr>
            <a:spLocks/>
          </p:cNvSpPr>
          <p:nvPr/>
        </p:nvSpPr>
        <p:spPr>
          <a:xfrm>
            <a:off x="5380511" y="1986591"/>
            <a:ext cx="2078265" cy="3112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Storage </a:t>
            </a:r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5378816" y="2316924"/>
            <a:ext cx="2078265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Azure SQL</a:t>
            </a:r>
          </a:p>
        </p:txBody>
      </p:sp>
      <p:sp>
        <p:nvSpPr>
          <p:cNvPr id="35" name="Rectangle 34"/>
          <p:cNvSpPr>
            <a:spLocks/>
          </p:cNvSpPr>
          <p:nvPr/>
        </p:nvSpPr>
        <p:spPr>
          <a:xfrm>
            <a:off x="5378816" y="2656056"/>
            <a:ext cx="2078265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Azure Data Factory v2 (ADFv2)</a:t>
            </a:r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5378816" y="3003694"/>
            <a:ext cx="2078265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>
                <a:latin typeface="Trebuchet MS"/>
                <a:cs typeface="Trebuchet MS"/>
              </a:rPr>
              <a:t>Azure DevOps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E7C399-360C-4503-AD8E-D6934382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92370-2377-4B82-85B6-4CC4F1C2D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1CACB3-720B-4FC3-8566-311011AAB42E}"/>
              </a:ext>
            </a:extLst>
          </p:cNvPr>
          <p:cNvSpPr>
            <a:spLocks/>
          </p:cNvSpPr>
          <p:nvPr/>
        </p:nvSpPr>
        <p:spPr>
          <a:xfrm>
            <a:off x="7481332" y="1976289"/>
            <a:ext cx="1399347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Data Modeling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6E5D23-613F-4753-95FE-EA80989038C6}"/>
              </a:ext>
            </a:extLst>
          </p:cNvPr>
          <p:cNvSpPr>
            <a:spLocks/>
          </p:cNvSpPr>
          <p:nvPr/>
        </p:nvSpPr>
        <p:spPr>
          <a:xfrm>
            <a:off x="7481332" y="2312103"/>
            <a:ext cx="1399347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Visualizations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C7D496-46F9-4179-A12D-274A8638968B}"/>
              </a:ext>
            </a:extLst>
          </p:cNvPr>
          <p:cNvSpPr>
            <a:spLocks/>
          </p:cNvSpPr>
          <p:nvPr/>
        </p:nvSpPr>
        <p:spPr>
          <a:xfrm>
            <a:off x="7481332" y="2656826"/>
            <a:ext cx="1399347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DAX</a:t>
            </a:r>
          </a:p>
        </p:txBody>
      </p:sp>
    </p:spTree>
    <p:extLst>
      <p:ext uri="{BB962C8B-B14F-4D97-AF65-F5344CB8AC3E}">
        <p14:creationId xmlns:p14="http://schemas.microsoft.com/office/powerpoint/2010/main" val="1632197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360364" y="1603828"/>
            <a:ext cx="4134402" cy="2763643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Adjacency List Model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Nested Set Model of Hierarchies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b="1" i="1" dirty="0">
                <a:solidFill>
                  <a:srgbClr val="444444"/>
                </a:solidFill>
                <a:ea typeface="ＭＳ Ｐゴシック" pitchFamily="34" charset="-128"/>
              </a:rPr>
              <a:t>Materialized Path (</a:t>
            </a:r>
            <a:r>
              <a:rPr lang="en-US" sz="1600" b="1" i="1" dirty="0" err="1">
                <a:solidFill>
                  <a:srgbClr val="444444"/>
                </a:solidFill>
                <a:ea typeface="ＭＳ Ｐゴシック" pitchFamily="34" charset="-128"/>
              </a:rPr>
              <a:t>HierarchyID</a:t>
            </a:r>
            <a:r>
              <a:rPr lang="en-US" sz="1600" b="1" i="1" dirty="0">
                <a:solidFill>
                  <a:srgbClr val="444444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00978" y="4190583"/>
            <a:ext cx="82826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https://docs.microsoft.com/en-us/sql/t-sql/data-types/hierarchyid-data-type-method-reference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E86210-A8A7-47DC-A0D3-483D5F45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2DF22-7E64-4C73-8120-8DCDB223E2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Hierarchies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2CBE9-0884-4058-9329-6D564F113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398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8FAB-BFA6-4D43-8340-C08DCA41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3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8FAB-BFA6-4D43-8340-C08DCA41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3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9ED483D-CA07-4BA4-841F-A5634964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4666917-1AA4-46AA-8D3A-607333F989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14E3A1D-826F-4387-97C7-85BE72CABD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61CEB8C-D6D9-404E-9389-2311235669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File Management System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846FFAF-E6BE-4070-934E-F2764A885B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4710E17-983F-42DB-94DF-FA00C07DE0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84A2BCB-1D93-4D96-AF67-CE6B96D1E3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139A8F9-FDAD-45E8-AF13-19F4C8549A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07E0EC7-57FD-4D99-BF79-5D22F8DF2E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Hierarchical database System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7AF2FCE-BD5A-4CF6-91DA-C9F490131D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Network Database System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408ADAE8-5928-4AA5-919B-126450E9D6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Relational Database System (RDBMS)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FDEC491-5F2E-489B-9595-815D11338E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NoSQL, NewSQL</a:t>
            </a:r>
          </a:p>
        </p:txBody>
      </p:sp>
      <p:pic>
        <p:nvPicPr>
          <p:cNvPr id="9218" name="Picture 2" descr="Data Engineer vs Data Scientist: the evolution of aggressive species">
            <a:extLst>
              <a:ext uri="{FF2B5EF4-FFF2-40B4-BE49-F238E27FC236}">
                <a16:creationId xmlns:a16="http://schemas.microsoft.com/office/drawing/2014/main" id="{4363E382-E4C3-4F37-96A9-D1F7B4CB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7" y="1357312"/>
            <a:ext cx="36671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D0786-CB94-4028-B195-E78779689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1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E48B7A-41D9-4C56-B545-16A95A0B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Database evolution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70719-CC94-442F-A47F-411ACC0A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25" y="1009769"/>
            <a:ext cx="2728686" cy="3123962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BCC508-7D03-43B5-858C-214A4D0B0C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9" y="1079500"/>
            <a:ext cx="3986212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File Management System</a:t>
            </a:r>
          </a:p>
        </p:txBody>
      </p:sp>
      <p:sp>
        <p:nvSpPr>
          <p:cNvPr id="73" name="Slide Number Placeholder 5">
            <a:extLst>
              <a:ext uri="{FF2B5EF4-FFF2-40B4-BE49-F238E27FC236}">
                <a16:creationId xmlns:a16="http://schemas.microsoft.com/office/drawing/2014/main" id="{4A9A7282-E264-4C3C-ADEF-D58A3C756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7132"/>
      </p:ext>
    </p:extLst>
  </p:cSld>
  <p:clrMapOvr>
    <a:masterClrMapping/>
  </p:clrMapOvr>
</p:sld>
</file>

<file path=ppt/theme/theme1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22848A6E75B0409A42E310CF3F8F4E" ma:contentTypeVersion="4" ma:contentTypeDescription="Create a new document." ma:contentTypeScope="" ma:versionID="1f74bb98edc28091374bbc6334961465">
  <xsd:schema xmlns:xsd="http://www.w3.org/2001/XMLSchema" xmlns:xs="http://www.w3.org/2001/XMLSchema" xmlns:p="http://schemas.microsoft.com/office/2006/metadata/properties" xmlns:ns2="609121fb-01d0-49fe-b3fd-9a3e3a0646a9" xmlns:ns3="c8fb4810-c3cf-44db-bdf0-77d94482a97a" targetNamespace="http://schemas.microsoft.com/office/2006/metadata/properties" ma:root="true" ma:fieldsID="a6f6063613ae5a1e9406fd437b4bafa6" ns2:_="" ns3:_="">
    <xsd:import namespace="609121fb-01d0-49fe-b3fd-9a3e3a0646a9"/>
    <xsd:import namespace="c8fb4810-c3cf-44db-bdf0-77d94482a9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9121fb-01d0-49fe-b3fd-9a3e3a064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b4810-c3cf-44db-bdf0-77d94482a97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B2AA41-0880-4ACF-89AD-30CFD08CEB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9121fb-01d0-49fe-b3fd-9a3e3a0646a9"/>
    <ds:schemaRef ds:uri="c8fb4810-c3cf-44db-bdf0-77d94482a9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609121fb-01d0-49fe-b3fd-9a3e3a0646a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28928</TotalTime>
  <Words>890</Words>
  <Application>Microsoft Office PowerPoint</Application>
  <PresentationFormat>On-screen Show (16:9)</PresentationFormat>
  <Paragraphs>323</Paragraphs>
  <Slides>61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Calibri</vt:lpstr>
      <vt:lpstr>Calibri Light</vt:lpstr>
      <vt:lpstr>Trebuchet MS</vt:lpstr>
      <vt:lpstr>Breakers</vt:lpstr>
      <vt:lpstr>General</vt:lpstr>
      <vt:lpstr>Covers</vt:lpstr>
      <vt:lpstr>PowerPoint Presentation</vt:lpstr>
      <vt:lpstr>Agenda</vt:lpstr>
      <vt:lpstr>About this course</vt:lpstr>
      <vt:lpstr>PowerPoint Presentation</vt:lpstr>
      <vt:lpstr>About the course</vt:lpstr>
      <vt:lpstr>About the course</vt:lpstr>
      <vt:lpstr>Database evolution</vt:lpstr>
      <vt:lpstr>Database evolution</vt:lpstr>
      <vt:lpstr>Database evolution</vt:lpstr>
      <vt:lpstr>Database evolution</vt:lpstr>
      <vt:lpstr>Database evolution</vt:lpstr>
      <vt:lpstr>Database evolution</vt:lpstr>
      <vt:lpstr>Database evolution</vt:lpstr>
      <vt:lpstr>Database evolution</vt:lpstr>
      <vt:lpstr>Database evolution</vt:lpstr>
      <vt:lpstr>MS SQL Server overview</vt:lpstr>
      <vt:lpstr>MS SQL Server overview</vt:lpstr>
      <vt:lpstr>MS SQL Server overview</vt:lpstr>
      <vt:lpstr>MS SQL Server overview</vt:lpstr>
      <vt:lpstr>MS SQL Server overview</vt:lpstr>
      <vt:lpstr>MS SQL Server overview</vt:lpstr>
      <vt:lpstr>MS SQL Server overview</vt:lpstr>
      <vt:lpstr>MS SQL Server overview</vt:lpstr>
      <vt:lpstr>MS SQL Server overview</vt:lpstr>
      <vt:lpstr>MS SQL Server overview</vt:lpstr>
      <vt:lpstr>Data Storage Internals</vt:lpstr>
      <vt:lpstr>Data Storage Internals </vt:lpstr>
      <vt:lpstr>Data Storage Internals </vt:lpstr>
      <vt:lpstr>Data Storage Internals </vt:lpstr>
      <vt:lpstr>Data Storage Internals </vt:lpstr>
      <vt:lpstr>Data Storage Internals </vt:lpstr>
      <vt:lpstr>Data Storage Internals </vt:lpstr>
      <vt:lpstr>Data Storage Internals</vt:lpstr>
      <vt:lpstr>Data Storage Internals</vt:lpstr>
      <vt:lpstr>Data Storage Internals</vt:lpstr>
      <vt:lpstr>Data Storage Internals</vt:lpstr>
      <vt:lpstr>Data Storage Internals</vt:lpstr>
      <vt:lpstr>Tables and Indexes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Q&amp;A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Mitiurin</dc:creator>
  <cp:lastModifiedBy>Vladimir Mitiurin</cp:lastModifiedBy>
  <cp:revision>37</cp:revision>
  <dcterms:created xsi:type="dcterms:W3CDTF">2020-10-14T08:46:40Z</dcterms:created>
  <dcterms:modified xsi:type="dcterms:W3CDTF">2021-11-09T14:20:34Z</dcterms:modified>
</cp:coreProperties>
</file>